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9" r:id="rId3"/>
    <p:sldId id="289" r:id="rId4"/>
    <p:sldId id="291" r:id="rId5"/>
    <p:sldId id="290" r:id="rId6"/>
    <p:sldId id="292" r:id="rId7"/>
    <p:sldId id="264" r:id="rId8"/>
    <p:sldId id="267" r:id="rId9"/>
    <p:sldId id="268" r:id="rId10"/>
    <p:sldId id="266" r:id="rId11"/>
    <p:sldId id="270" r:id="rId12"/>
    <p:sldId id="271" r:id="rId13"/>
    <p:sldId id="283" r:id="rId14"/>
    <p:sldId id="284" r:id="rId15"/>
    <p:sldId id="281" r:id="rId16"/>
    <p:sldId id="277" r:id="rId17"/>
    <p:sldId id="280" r:id="rId18"/>
    <p:sldId id="275" r:id="rId19"/>
    <p:sldId id="274" r:id="rId20"/>
    <p:sldId id="276" r:id="rId21"/>
    <p:sldId id="285" r:id="rId22"/>
    <p:sldId id="272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 snapToGrid="0" snapToObjects="1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5B62-5E32-2342-83AC-D8A7DB2FF9B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B046-D9A2-4744-9A0D-5CFED88E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B046-D9A2-4744-9A0D-5CFED88E0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B046-D9A2-4744-9A0D-5CFED88E0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B046-D9A2-4744-9A0D-5CFED88E0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9B046-D9A2-4744-9A0D-5CFED88E0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6C93-5D2C-2B44-9F78-8146B9946BC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C0B-4794-D34F-AED1-BA2CD728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15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09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6C93-5D2C-2B44-9F78-8146B9946BC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7C0B-4794-D34F-AED1-BA2CD728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openxmlformats.org/officeDocument/2006/relationships/image" Target="../media/image52.png"/><Relationship Id="rId5" Type="http://schemas.openxmlformats.org/officeDocument/2006/relationships/image" Target="../media/image58.png"/><Relationship Id="rId10" Type="http://schemas.openxmlformats.org/officeDocument/2006/relationships/image" Target="../media/image51.gif"/><Relationship Id="rId4" Type="http://schemas.openxmlformats.org/officeDocument/2006/relationships/image" Target="../media/image57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56.png"/><Relationship Id="rId7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56.png"/><Relationship Id="rId7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24" Type="http://schemas.openxmlformats.org/officeDocument/2006/relationships/image" Target="../media/image47.png"/><Relationship Id="rId5" Type="http://schemas.openxmlformats.org/officeDocument/2006/relationships/image" Target="../media/image28.jp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jpg"/><Relationship Id="rId19" Type="http://schemas.openxmlformats.org/officeDocument/2006/relationships/image" Target="../media/image42.png"/><Relationship Id="rId4" Type="http://schemas.openxmlformats.org/officeDocument/2006/relationships/image" Target="../media/image27.jpg"/><Relationship Id="rId9" Type="http://schemas.openxmlformats.org/officeDocument/2006/relationships/image" Target="../media/image32.jp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14" y="1102871"/>
            <a:ext cx="6497668" cy="75006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Why Sites Matter          in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541" y="5555974"/>
            <a:ext cx="797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September 22, 2020</a:t>
            </a:r>
          </a:p>
          <a:p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524F874-2169-4AC1-8FE1-8810DAFCC1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4" b="444"/>
          <a:stretch/>
        </p:blipFill>
        <p:spPr>
          <a:xfrm>
            <a:off x="2411369" y="1796643"/>
            <a:ext cx="3684631" cy="36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1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FE53BAEE-EFFF-488E-8042-B3892F54F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5921" y="4518658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David </a:t>
            </a:r>
            <a:r>
              <a:rPr lang="en-US" b="1" dirty="0" err="1"/>
              <a:t>Vulcano</a:t>
            </a:r>
            <a:endParaRPr lang="en-US" b="1" dirty="0"/>
          </a:p>
          <a:p>
            <a:r>
              <a:rPr lang="en-US" sz="1800" dirty="0"/>
              <a:t>Vice President, Research Compliance &amp; Integrity, HCA Healthcare</a:t>
            </a:r>
          </a:p>
          <a:p>
            <a:r>
              <a:rPr lang="en-US" sz="1800" dirty="0"/>
              <a:t>Member, SCRS Leadership Council</a:t>
            </a:r>
          </a:p>
          <a:p>
            <a:r>
              <a:rPr lang="en-US" sz="1800" dirty="0"/>
              <a:t>Inaugural Recipient, Christine K. Pierre Site Impact Award </a:t>
            </a:r>
          </a:p>
        </p:txBody>
      </p:sp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CB23A89-17C6-4D52-AD04-7F09E9B1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158" y="488271"/>
            <a:ext cx="3739842" cy="37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2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Faculty 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943" y="1828801"/>
            <a:ext cx="11742057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In compliance with ACCME Guidelines, I hereby declare: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3366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1800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I do not have financial or other relationships with the manufacturer(s) of any commercial services(s) discussed in this educational activity.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3366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David Vulcano</a:t>
            </a:r>
          </a:p>
        </p:txBody>
      </p:sp>
    </p:spTree>
    <p:extLst>
      <p:ext uri="{BB962C8B-B14F-4D97-AF65-F5344CB8AC3E}">
        <p14:creationId xmlns:p14="http://schemas.microsoft.com/office/powerpoint/2010/main" val="162943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52144" y="3639312"/>
            <a:ext cx="1801368" cy="457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Site According to ICH-E6 (GCP)?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“Trial Site: </a:t>
            </a:r>
            <a:r>
              <a:rPr lang="en-US" dirty="0"/>
              <a:t>The location(s) where trial-related activities are actually conducted.” </a:t>
            </a:r>
          </a:p>
          <a:p>
            <a:endParaRPr lang="en-US" dirty="0"/>
          </a:p>
          <a:p>
            <a:r>
              <a:rPr lang="en-US" b="1" dirty="0"/>
              <a:t>“Investigator: </a:t>
            </a:r>
            <a:r>
              <a:rPr lang="en-US" dirty="0"/>
              <a:t>A person responsible for the conduct of the clinical trial at a trial site. If a trial is conducted by a team of individuals at a trial site, the investigator is the responsible leader of the team and may be called the principal investigator.” </a:t>
            </a:r>
          </a:p>
        </p:txBody>
      </p:sp>
      <p:sp>
        <p:nvSpPr>
          <p:cNvPr id="6" name="Arc 5"/>
          <p:cNvSpPr/>
          <p:nvPr/>
        </p:nvSpPr>
        <p:spPr>
          <a:xfrm rot="21056500">
            <a:off x="4296861" y="2283352"/>
            <a:ext cx="585939" cy="17201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>
          <a:xfrm rot="21056500">
            <a:off x="4296861" y="2446780"/>
            <a:ext cx="585939" cy="17201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/>
          <p:cNvSpPr/>
          <p:nvPr/>
        </p:nvSpPr>
        <p:spPr>
          <a:xfrm rot="21056500">
            <a:off x="4296863" y="2620179"/>
            <a:ext cx="585939" cy="17201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1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Flow = Traditional “Single” Location</a:t>
            </a:r>
          </a:p>
        </p:txBody>
      </p:sp>
      <p:pic>
        <p:nvPicPr>
          <p:cNvPr id="15" name="Picture 14" descr="Buildings Offices Glass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366260"/>
            <a:ext cx="1749015" cy="2031114"/>
          </a:xfrm>
          <a:prstGeom prst="rect">
            <a:avLst/>
          </a:prstGeom>
        </p:spPr>
      </p:pic>
      <p:pic>
        <p:nvPicPr>
          <p:cNvPr id="4" name="Content Placeholder 3" descr="werelivingafulllife: July 20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7" y="1286501"/>
            <a:ext cx="1628776" cy="1968593"/>
          </a:xfrm>
        </p:spPr>
      </p:pic>
      <p:pic>
        <p:nvPicPr>
          <p:cNvPr id="16" name="Picture 15" descr="Pharmacy &amp; Medical Clip arts - iPharmD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1" y="1396719"/>
            <a:ext cx="940692" cy="94069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779776" y="1856232"/>
            <a:ext cx="5049271" cy="768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3009016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Vulcano Clinical Research, LLC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36" y="3501166"/>
            <a:ext cx="199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CRO(s)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Lab(s)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 Supplier(s)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 Companies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</a:t>
            </a:r>
          </a:p>
        </p:txBody>
      </p:sp>
      <p:sp>
        <p:nvSpPr>
          <p:cNvPr id="9" name="Double Bracket 8"/>
          <p:cNvSpPr/>
          <p:nvPr/>
        </p:nvSpPr>
        <p:spPr>
          <a:xfrm>
            <a:off x="429768" y="3427833"/>
            <a:ext cx="2130552" cy="1746504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83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really a “Single Location”?</a:t>
            </a:r>
          </a:p>
        </p:txBody>
      </p:sp>
      <p:pic>
        <p:nvPicPr>
          <p:cNvPr id="15" name="Picture 14" descr="Buildings Offices Glass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366260"/>
            <a:ext cx="1749015" cy="2031114"/>
          </a:xfrm>
          <a:prstGeom prst="rect">
            <a:avLst/>
          </a:prstGeom>
        </p:spPr>
      </p:pic>
      <p:pic>
        <p:nvPicPr>
          <p:cNvPr id="4" name="Content Placeholder 3" descr="werelivingafulllife: July 20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7" y="1286501"/>
            <a:ext cx="1628776" cy="1968593"/>
          </a:xfrm>
        </p:spPr>
      </p:pic>
      <p:pic>
        <p:nvPicPr>
          <p:cNvPr id="16" name="Picture 15" descr="Pharmacy &amp; Medical Clip arts - iPharmD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1" y="1396719"/>
            <a:ext cx="940692" cy="94069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779776" y="1856232"/>
            <a:ext cx="5049271" cy="768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3009016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Vulcano Clinical Research, LLC</a:t>
            </a:r>
          </a:p>
        </p:txBody>
      </p:sp>
      <p:pic>
        <p:nvPicPr>
          <p:cNvPr id="5" name="Picture 4" descr="Hospital Health Medical · Free image on Pixabay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0" y="3771900"/>
            <a:ext cx="1871472" cy="1403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7552" y="5079078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Hospital, Inc.</a:t>
            </a:r>
          </a:p>
        </p:txBody>
      </p:sp>
      <p:pic>
        <p:nvPicPr>
          <p:cNvPr id="6" name="Picture 5" descr="Free vector graphic: Building, House, Windows - Free Image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002" y="4063330"/>
            <a:ext cx="1540192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9349" y="5568864"/>
            <a:ext cx="234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Clinic, PLLC</a:t>
            </a:r>
          </a:p>
        </p:txBody>
      </p:sp>
      <p:sp>
        <p:nvSpPr>
          <p:cNvPr id="13" name="Right Arrow 12"/>
          <p:cNvSpPr/>
          <p:nvPr/>
        </p:nvSpPr>
        <p:spPr>
          <a:xfrm rot="19684725">
            <a:off x="5098773" y="2942627"/>
            <a:ext cx="2923269" cy="768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eft Arrow 13"/>
          <p:cNvSpPr/>
          <p:nvPr/>
        </p:nvSpPr>
        <p:spPr>
          <a:xfrm rot="2578432">
            <a:off x="9959749" y="2694183"/>
            <a:ext cx="1867210" cy="15877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36" y="3501166"/>
            <a:ext cx="199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CRO(s)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Lab(s)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 Supplier(s)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 Companies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</a:t>
            </a:r>
          </a:p>
        </p:txBody>
      </p:sp>
      <p:sp>
        <p:nvSpPr>
          <p:cNvPr id="18" name="Double Bracket 17"/>
          <p:cNvSpPr/>
          <p:nvPr/>
        </p:nvSpPr>
        <p:spPr>
          <a:xfrm>
            <a:off x="429768" y="3427833"/>
            <a:ext cx="2130552" cy="1746504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9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929"/>
            <a:ext cx="10463784" cy="1325563"/>
          </a:xfrm>
        </p:spPr>
        <p:txBody>
          <a:bodyPr/>
          <a:lstStyle/>
          <a:p>
            <a:r>
              <a:rPr lang="en-US" dirty="0"/>
              <a:t>Adding Multiple “Non-Medical” Locations</a:t>
            </a:r>
          </a:p>
        </p:txBody>
      </p:sp>
      <p:pic>
        <p:nvPicPr>
          <p:cNvPr id="5" name="Picture 4" descr="File:Oxygen480-actions-go-h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93" y="4166232"/>
            <a:ext cx="1883955" cy="188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371"/>
          <a:stretch/>
        </p:blipFill>
        <p:spPr>
          <a:xfrm>
            <a:off x="3086900" y="4054372"/>
            <a:ext cx="1636776" cy="1302904"/>
          </a:xfrm>
          <a:prstGeom prst="rect">
            <a:avLst/>
          </a:prstGeom>
        </p:spPr>
      </p:pic>
      <p:pic>
        <p:nvPicPr>
          <p:cNvPr id="8" name="Picture 7" descr="Free vector graphic: Building, Office, Vista - Free Imag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33" y="3572073"/>
            <a:ext cx="2099492" cy="2645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2453" r="40471"/>
          <a:stretch/>
        </p:blipFill>
        <p:spPr>
          <a:xfrm>
            <a:off x="8307340" y="4137256"/>
            <a:ext cx="2002536" cy="1088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079" y="2407654"/>
            <a:ext cx="1348876" cy="1348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" y="4518985"/>
            <a:ext cx="1178449" cy="1178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b="13207"/>
          <a:stretch/>
        </p:blipFill>
        <p:spPr>
          <a:xfrm>
            <a:off x="9573990" y="1176933"/>
            <a:ext cx="1821486" cy="1284500"/>
          </a:xfrm>
          <a:prstGeom prst="rect">
            <a:avLst/>
          </a:prstGeom>
        </p:spPr>
      </p:pic>
      <p:pic>
        <p:nvPicPr>
          <p:cNvPr id="15" name="Picture 14" descr="Buildings Offices Glass · Free vector graphic on Pixaba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366260"/>
            <a:ext cx="1749015" cy="2031114"/>
          </a:xfrm>
          <a:prstGeom prst="rect">
            <a:avLst/>
          </a:prstGeom>
        </p:spPr>
      </p:pic>
      <p:pic>
        <p:nvPicPr>
          <p:cNvPr id="4" name="Content Placeholder 3" descr="werelivingafulllife: July 2011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7" y="1286501"/>
            <a:ext cx="1628776" cy="1968593"/>
          </a:xfrm>
        </p:spPr>
      </p:pic>
      <p:pic>
        <p:nvPicPr>
          <p:cNvPr id="16" name="Picture 15" descr="Pharmacy &amp; Medical Clip arts - iPharmD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1" y="1396719"/>
            <a:ext cx="940692" cy="9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Flow = Sponsor Centric?</a:t>
            </a:r>
          </a:p>
        </p:txBody>
      </p:sp>
      <p:pic>
        <p:nvPicPr>
          <p:cNvPr id="5" name="Picture 4" descr="File:Oxygen480-actions-go-h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93" y="4166232"/>
            <a:ext cx="1883955" cy="188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371"/>
          <a:stretch/>
        </p:blipFill>
        <p:spPr>
          <a:xfrm>
            <a:off x="3086900" y="4054372"/>
            <a:ext cx="1636776" cy="1302904"/>
          </a:xfrm>
          <a:prstGeom prst="rect">
            <a:avLst/>
          </a:prstGeom>
        </p:spPr>
      </p:pic>
      <p:pic>
        <p:nvPicPr>
          <p:cNvPr id="8" name="Picture 7" descr="Free vector graphic: Building, Office, Vista - Free Imag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33" y="3572073"/>
            <a:ext cx="2099492" cy="2645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2453" r="40471"/>
          <a:stretch/>
        </p:blipFill>
        <p:spPr>
          <a:xfrm>
            <a:off x="8307340" y="4137256"/>
            <a:ext cx="2002536" cy="1088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" y="4518985"/>
            <a:ext cx="1178449" cy="1178449"/>
          </a:xfrm>
          <a:prstGeom prst="rect">
            <a:avLst/>
          </a:prstGeom>
        </p:spPr>
      </p:pic>
      <p:pic>
        <p:nvPicPr>
          <p:cNvPr id="15" name="Picture 14" descr="Buildings Offices Glass · Free vector graphic on Pixab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366260"/>
            <a:ext cx="1749015" cy="2031114"/>
          </a:xfrm>
          <a:prstGeom prst="rect">
            <a:avLst/>
          </a:prstGeom>
        </p:spPr>
      </p:pic>
      <p:pic>
        <p:nvPicPr>
          <p:cNvPr id="4" name="Content Placeholder 3" descr="werelivingafulllife: July 20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7" y="1286501"/>
            <a:ext cx="1628776" cy="1968593"/>
          </a:xfrm>
        </p:spPr>
      </p:pic>
      <p:pic>
        <p:nvPicPr>
          <p:cNvPr id="16" name="Picture 15" descr="Pharmacy &amp; Medical Clip arts - iPharmD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1" y="1396719"/>
            <a:ext cx="940692" cy="940692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2779776" y="1856232"/>
            <a:ext cx="5049271" cy="768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8" name="Left Arrow 17"/>
          <p:cNvSpPr/>
          <p:nvPr/>
        </p:nvSpPr>
        <p:spPr>
          <a:xfrm rot="845628">
            <a:off x="2413870" y="2924264"/>
            <a:ext cx="5049271" cy="768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eft Arrow 18"/>
          <p:cNvSpPr/>
          <p:nvPr/>
        </p:nvSpPr>
        <p:spPr>
          <a:xfrm rot="2578432">
            <a:off x="1091606" y="3078406"/>
            <a:ext cx="1867210" cy="15877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079" y="2407654"/>
            <a:ext cx="1348876" cy="13488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/>
          <a:srcRect b="13207"/>
          <a:stretch/>
        </p:blipFill>
        <p:spPr>
          <a:xfrm>
            <a:off x="9573990" y="1176933"/>
            <a:ext cx="1821486" cy="12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6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Flow = Primary Site Centric?</a:t>
            </a:r>
          </a:p>
        </p:txBody>
      </p:sp>
      <p:pic>
        <p:nvPicPr>
          <p:cNvPr id="5" name="Picture 4" descr="File:Oxygen480-actions-go-h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93" y="4166232"/>
            <a:ext cx="1883955" cy="188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371"/>
          <a:stretch/>
        </p:blipFill>
        <p:spPr>
          <a:xfrm>
            <a:off x="3086900" y="4054372"/>
            <a:ext cx="1636776" cy="1302904"/>
          </a:xfrm>
          <a:prstGeom prst="rect">
            <a:avLst/>
          </a:prstGeom>
        </p:spPr>
      </p:pic>
      <p:pic>
        <p:nvPicPr>
          <p:cNvPr id="8" name="Picture 7" descr="Free vector graphic: Building, Office, Vista - Free Imag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33" y="3572073"/>
            <a:ext cx="2099492" cy="2645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2453" r="40471"/>
          <a:stretch/>
        </p:blipFill>
        <p:spPr>
          <a:xfrm>
            <a:off x="8307340" y="4137256"/>
            <a:ext cx="2002536" cy="1088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" y="4518985"/>
            <a:ext cx="1178449" cy="1178449"/>
          </a:xfrm>
          <a:prstGeom prst="rect">
            <a:avLst/>
          </a:prstGeom>
        </p:spPr>
      </p:pic>
      <p:pic>
        <p:nvPicPr>
          <p:cNvPr id="15" name="Picture 14" descr="Buildings Offices Glass · Free vector graphic on Pixab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366260"/>
            <a:ext cx="1749015" cy="2031114"/>
          </a:xfrm>
          <a:prstGeom prst="rect">
            <a:avLst/>
          </a:prstGeom>
        </p:spPr>
      </p:pic>
      <p:pic>
        <p:nvPicPr>
          <p:cNvPr id="4" name="Content Placeholder 3" descr="werelivingafulllife: July 20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47" y="1286501"/>
            <a:ext cx="1628776" cy="1968593"/>
          </a:xfrm>
        </p:spPr>
      </p:pic>
      <p:pic>
        <p:nvPicPr>
          <p:cNvPr id="16" name="Picture 15" descr="Pharmacy &amp; Medical Clip arts - iPharmD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1" y="1396719"/>
            <a:ext cx="940692" cy="940692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2779776" y="1856232"/>
            <a:ext cx="5049271" cy="768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8" name="Right Arrow 17"/>
          <p:cNvSpPr/>
          <p:nvPr/>
        </p:nvSpPr>
        <p:spPr>
          <a:xfrm rot="19050237">
            <a:off x="7929595" y="2964197"/>
            <a:ext cx="1239997" cy="1929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 rot="20835797">
            <a:off x="2314707" y="3146103"/>
            <a:ext cx="5677452" cy="768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/ Responsibility /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079" y="2407654"/>
            <a:ext cx="1348876" cy="13488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b="13207"/>
          <a:stretch/>
        </p:blipFill>
        <p:spPr>
          <a:xfrm>
            <a:off x="9573990" y="1176933"/>
            <a:ext cx="1821486" cy="12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178" y="899056"/>
            <a:ext cx="341738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Not Yet Published Data from SCRS Site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" y="190021"/>
            <a:ext cx="7858887" cy="2743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2" y="3218688"/>
            <a:ext cx="6146776" cy="1814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543" y="3319272"/>
            <a:ext cx="4688015" cy="276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96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" y="68771"/>
            <a:ext cx="6480429" cy="241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" y="2784233"/>
            <a:ext cx="5659872" cy="173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2904708"/>
            <a:ext cx="5067871" cy="299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55229" y="661479"/>
            <a:ext cx="3417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Not Yet Published Data from SCRS Site Survey</a:t>
            </a:r>
          </a:p>
        </p:txBody>
      </p:sp>
    </p:spTree>
    <p:extLst>
      <p:ext uri="{BB962C8B-B14F-4D97-AF65-F5344CB8AC3E}">
        <p14:creationId xmlns:p14="http://schemas.microsoft.com/office/powerpoint/2010/main" val="355765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08504-735F-460F-BA18-E28B01BE5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5" y="87087"/>
            <a:ext cx="7863840" cy="60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1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540496" cy="607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59953" y="899056"/>
            <a:ext cx="31821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Not Yet Published Data from SCRS Site Survey</a:t>
            </a:r>
          </a:p>
        </p:txBody>
      </p:sp>
    </p:spTree>
    <p:extLst>
      <p:ext uri="{BB962C8B-B14F-4D97-AF65-F5344CB8AC3E}">
        <p14:creationId xmlns:p14="http://schemas.microsoft.com/office/powerpoint/2010/main" val="369318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Professional Sites (Still) Matter…To Sponsors/CROs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5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Protocol Feasibility</a:t>
            </a:r>
          </a:p>
          <a:p>
            <a:pPr lvl="1"/>
            <a:r>
              <a:rPr lang="en-US" dirty="0"/>
              <a:t>Subject Population</a:t>
            </a:r>
          </a:p>
          <a:p>
            <a:pPr lvl="1"/>
            <a:r>
              <a:rPr lang="en-US" dirty="0"/>
              <a:t>Study Execution</a:t>
            </a:r>
          </a:p>
          <a:p>
            <a:pPr lvl="2"/>
            <a:r>
              <a:rPr lang="en-US" dirty="0"/>
              <a:t>Operations</a:t>
            </a:r>
          </a:p>
          <a:p>
            <a:pPr lvl="2"/>
            <a:r>
              <a:rPr lang="en-US" dirty="0"/>
              <a:t>Technology</a:t>
            </a:r>
          </a:p>
          <a:p>
            <a:r>
              <a:rPr lang="en-US" dirty="0"/>
              <a:t>More “hands on” adverse event assessments</a:t>
            </a:r>
          </a:p>
          <a:p>
            <a:r>
              <a:rPr lang="en-US" dirty="0"/>
              <a:t>Source of volunteers not amenable to DTC advertisement</a:t>
            </a:r>
          </a:p>
          <a:p>
            <a:r>
              <a:rPr lang="en-US" dirty="0"/>
              <a:t>Understanding the local diversity and how local inclusion works</a:t>
            </a:r>
          </a:p>
          <a:p>
            <a:r>
              <a:rPr lang="en-US" dirty="0"/>
              <a:t>Entry level onramp to the Clinical Research Professional workforce</a:t>
            </a:r>
          </a:p>
          <a:p>
            <a:r>
              <a:rPr lang="en-US" dirty="0"/>
              <a:t>Other reasons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59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Professional Sites (Still) Matter…To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resource on experimental care </a:t>
            </a:r>
            <a:r>
              <a:rPr lang="en-US" i="1" dirty="0"/>
              <a:t>options</a:t>
            </a:r>
          </a:p>
          <a:p>
            <a:pPr lvl="1"/>
            <a:r>
              <a:rPr lang="en-US" dirty="0"/>
              <a:t>A place for providers to refer patients to</a:t>
            </a:r>
          </a:p>
          <a:p>
            <a:r>
              <a:rPr lang="en-US" dirty="0"/>
              <a:t>Knowledge resource on experimental care </a:t>
            </a:r>
            <a:r>
              <a:rPr lang="en-US" i="1" dirty="0"/>
              <a:t>regulations</a:t>
            </a:r>
          </a:p>
          <a:p>
            <a:r>
              <a:rPr lang="en-US" dirty="0"/>
              <a:t>Already experienced with “new” therapeutics</a:t>
            </a:r>
          </a:p>
          <a:p>
            <a:r>
              <a:rPr lang="en-US" dirty="0"/>
              <a:t>A positive local economic impact (i.e. business, employer, contractor physician-recruiter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Other reasons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91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Professional Sites </a:t>
            </a:r>
            <a:r>
              <a:rPr lang="en-US" dirty="0"/>
              <a:t>(Still) Matter…To Patients/Subjects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(Oftentimes) Pre-existing personal relationship with patients</a:t>
            </a:r>
          </a:p>
          <a:p>
            <a:r>
              <a:rPr lang="en-US" dirty="0"/>
              <a:t>Single point of contact and (usually) local to the patients</a:t>
            </a:r>
          </a:p>
          <a:p>
            <a:r>
              <a:rPr lang="en-US" dirty="0"/>
              <a:t>Local knowledge and context in patient relations</a:t>
            </a:r>
          </a:p>
          <a:p>
            <a:r>
              <a:rPr lang="en-US" dirty="0"/>
              <a:t>Best source for “protocol-compliant” routine medical services</a:t>
            </a:r>
          </a:p>
          <a:p>
            <a:r>
              <a:rPr lang="en-US" dirty="0"/>
              <a:t>A safe place to go! </a:t>
            </a:r>
          </a:p>
          <a:p>
            <a:r>
              <a:rPr lang="en-US" dirty="0"/>
              <a:t>Other reasons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3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47792"/>
            <a:ext cx="9339072" cy="562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77272" y="731401"/>
            <a:ext cx="1892807" cy="102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Not Yet Published Data from SCRS Site Survey</a:t>
            </a:r>
          </a:p>
        </p:txBody>
      </p:sp>
    </p:spTree>
    <p:extLst>
      <p:ext uri="{BB962C8B-B14F-4D97-AF65-F5344CB8AC3E}">
        <p14:creationId xmlns:p14="http://schemas.microsoft.com/office/powerpoint/2010/main" val="3516001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/>
              <a:t>your 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Teams</a:t>
            </a:r>
          </a:p>
          <a:p>
            <a:pPr lvl="1"/>
            <a:r>
              <a:rPr lang="en-US" dirty="0"/>
              <a:t>Annapolis</a:t>
            </a:r>
          </a:p>
          <a:p>
            <a:pPr lvl="1"/>
            <a:r>
              <a:rPr lang="en-US" dirty="0"/>
              <a:t>Columbus</a:t>
            </a:r>
          </a:p>
          <a:p>
            <a:pPr lvl="1"/>
            <a:r>
              <a:rPr lang="en-US" dirty="0"/>
              <a:t>Jacksonville</a:t>
            </a:r>
          </a:p>
          <a:p>
            <a:pPr lvl="1"/>
            <a:r>
              <a:rPr lang="en-US" dirty="0"/>
              <a:t>Rockaway</a:t>
            </a:r>
          </a:p>
          <a:p>
            <a:r>
              <a:rPr lang="en-US" dirty="0"/>
              <a:t> Hellos and Get to Knows</a:t>
            </a:r>
          </a:p>
          <a:p>
            <a:r>
              <a:rPr lang="en-US" dirty="0"/>
              <a:t>Discuss why sites matter and how SCRS can help share this message across industry</a:t>
            </a:r>
          </a:p>
        </p:txBody>
      </p:sp>
    </p:spTree>
    <p:extLst>
      <p:ext uri="{BB962C8B-B14F-4D97-AF65-F5344CB8AC3E}">
        <p14:creationId xmlns:p14="http://schemas.microsoft.com/office/powerpoint/2010/main" val="243330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7C55E-5C52-4D8B-BFD5-7D74A100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94689"/>
            <a:ext cx="10905066" cy="288984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E0F73B-D82A-402B-B10C-E9C6AF51C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461"/>
            <a:ext cx="11949710" cy="6248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F7E2AE-1204-4E1B-A300-A185E634F72E}"/>
              </a:ext>
            </a:extLst>
          </p:cNvPr>
          <p:cNvSpPr/>
          <p:nvPr/>
        </p:nvSpPr>
        <p:spPr>
          <a:xfrm>
            <a:off x="2447109" y="3152503"/>
            <a:ext cx="7088777" cy="27910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rty rugby player holding muddy ball">
            <a:extLst>
              <a:ext uri="{FF2B5EF4-FFF2-40B4-BE49-F238E27FC236}">
                <a16:creationId xmlns:a16="http://schemas.microsoft.com/office/drawing/2014/main" id="{377CC620-2D98-4EED-984B-7236DE4E2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43" t="8896" r="1529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4C84F-9B77-422A-8B32-5F3C392E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Ground Rules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560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3AA35-BDF8-4BF4-82EE-F286A2D2D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11:30-noon Intro and main presentation</a:t>
            </a:r>
          </a:p>
          <a:p>
            <a:r>
              <a:rPr lang="en-US" dirty="0"/>
              <a:t>Noon-1 Coffee Break Meet-ups and Team Breakouts</a:t>
            </a:r>
          </a:p>
          <a:p>
            <a:r>
              <a:rPr lang="en-US" dirty="0"/>
              <a:t>1-1:30  Team reporting in main room</a:t>
            </a:r>
          </a:p>
          <a:p>
            <a:endParaRPr lang="en-US" dirty="0"/>
          </a:p>
          <a:p>
            <a:r>
              <a:rPr lang="en-US" dirty="0"/>
              <a:t>Next Sites NOW (Tuesday 10/27 at 11:30am EST)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DBD09F-24DB-401D-9A38-6CBC34C7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4800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41" y="-161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Sites NOW Pharmaceutical Supporters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6E8F33-1939-488F-8D1E-FA0B33986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43" b="38580"/>
          <a:stretch/>
        </p:blipFill>
        <p:spPr>
          <a:xfrm>
            <a:off x="534428" y="1566062"/>
            <a:ext cx="3087355" cy="629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6E1FB0-E1AB-43C2-81C1-39B6829A8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218" y="1473408"/>
            <a:ext cx="1941167" cy="641555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498229F-748B-43EB-A504-A3B5BC342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91" y="4138718"/>
            <a:ext cx="1487797" cy="865000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5FEB7-4A06-48BA-8128-1CE14D5A8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406" y="2654566"/>
            <a:ext cx="1628978" cy="1221734"/>
          </a:xfrm>
          <a:prstGeom prst="rect">
            <a:avLst/>
          </a:prstGeom>
        </p:spPr>
      </p:pic>
      <p:pic>
        <p:nvPicPr>
          <p:cNvPr id="44" name="Picture 43" descr="A picture containing food&#10;&#10;Description automatically generated">
            <a:extLst>
              <a:ext uri="{FF2B5EF4-FFF2-40B4-BE49-F238E27FC236}">
                <a16:creationId xmlns:a16="http://schemas.microsoft.com/office/drawing/2014/main" id="{E04C9B55-4EFA-4655-851A-590CD0F0D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522" y="1228900"/>
            <a:ext cx="3153043" cy="95379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AFE3D16-D5D2-4F4D-A612-4B42925E73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161" b="26867"/>
          <a:stretch/>
        </p:blipFill>
        <p:spPr>
          <a:xfrm>
            <a:off x="8593162" y="4265266"/>
            <a:ext cx="2280350" cy="6415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DDE5FAF-5B89-44D6-AC0F-E83AB931E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081" y="4198077"/>
            <a:ext cx="1487797" cy="805641"/>
          </a:xfrm>
          <a:prstGeom prst="rect">
            <a:avLst/>
          </a:prstGeom>
        </p:spPr>
      </p:pic>
      <p:pic>
        <p:nvPicPr>
          <p:cNvPr id="74" name="Picture 73" descr="A close up of a sign&#10;&#10;Description automatically generated">
            <a:extLst>
              <a:ext uri="{FF2B5EF4-FFF2-40B4-BE49-F238E27FC236}">
                <a16:creationId xmlns:a16="http://schemas.microsoft.com/office/drawing/2014/main" id="{8B17C8BC-47E4-4B76-9933-394E579A1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2426" y="2590272"/>
            <a:ext cx="1879815" cy="955027"/>
          </a:xfrm>
          <a:prstGeom prst="rect">
            <a:avLst/>
          </a:prstGeom>
        </p:spPr>
      </p:pic>
      <p:pic>
        <p:nvPicPr>
          <p:cNvPr id="76" name="Picture 75" descr="A close up of a sign&#10;&#10;Description automatically generated">
            <a:extLst>
              <a:ext uri="{FF2B5EF4-FFF2-40B4-BE49-F238E27FC236}">
                <a16:creationId xmlns:a16="http://schemas.microsoft.com/office/drawing/2014/main" id="{192AE6EE-BEF0-4711-9FEE-8682CC178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489" y="4249783"/>
            <a:ext cx="1378624" cy="753935"/>
          </a:xfrm>
          <a:prstGeom prst="rect">
            <a:avLst/>
          </a:prstGeom>
        </p:spPr>
      </p:pic>
      <p:pic>
        <p:nvPicPr>
          <p:cNvPr id="92" name="Picture 91" descr="A picture containing drawing, food, clock&#10;&#10;Description automatically generated">
            <a:extLst>
              <a:ext uri="{FF2B5EF4-FFF2-40B4-BE49-F238E27FC236}">
                <a16:creationId xmlns:a16="http://schemas.microsoft.com/office/drawing/2014/main" id="{3D01A3C5-D86B-4199-9AE0-AB47B345BD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59" y="2929275"/>
            <a:ext cx="3282593" cy="454580"/>
          </a:xfrm>
          <a:prstGeom prst="rect">
            <a:avLst/>
          </a:prstGeom>
        </p:spPr>
      </p:pic>
      <p:sp>
        <p:nvSpPr>
          <p:cNvPr id="107" name="Title 3">
            <a:extLst>
              <a:ext uri="{FF2B5EF4-FFF2-40B4-BE49-F238E27FC236}">
                <a16:creationId xmlns:a16="http://schemas.microsoft.com/office/drawing/2014/main" id="{2A60886F-2EFA-4A4D-8CCE-959AE37FB94E}"/>
              </a:ext>
            </a:extLst>
          </p:cNvPr>
          <p:cNvSpPr txBox="1">
            <a:spLocks/>
          </p:cNvSpPr>
          <p:nvPr/>
        </p:nvSpPr>
        <p:spPr>
          <a:xfrm>
            <a:off x="9507586" y="5210683"/>
            <a:ext cx="3079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List current as of 21 Sept 2020</a:t>
            </a:r>
          </a:p>
        </p:txBody>
      </p:sp>
    </p:spTree>
    <p:extLst>
      <p:ext uri="{BB962C8B-B14F-4D97-AF65-F5344CB8AC3E}">
        <p14:creationId xmlns:p14="http://schemas.microsoft.com/office/powerpoint/2010/main" val="191362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41" y="-161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Sites NOW CRO Supporters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FB2FE-6C5D-4336-ACE0-600A942EF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07" b="26050"/>
          <a:stretch/>
        </p:blipFill>
        <p:spPr>
          <a:xfrm>
            <a:off x="4748935" y="2092080"/>
            <a:ext cx="2448964" cy="577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3CE9C2-BCA3-492A-8524-FB493E288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005" y="1715589"/>
            <a:ext cx="2674725" cy="1325563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512517-5FB4-41BB-82DA-E137A05FF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299" y="3288642"/>
            <a:ext cx="2014443" cy="1137403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3752243-8E25-4367-B867-E80F63B97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421" y="3626791"/>
            <a:ext cx="1478111" cy="582988"/>
          </a:xfrm>
          <a:prstGeom prst="rect">
            <a:avLst/>
          </a:prstGeom>
        </p:spPr>
      </p:pic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723749-F34B-4B80-813F-334305009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90" y="3657833"/>
            <a:ext cx="2147927" cy="558152"/>
          </a:xfrm>
          <a:prstGeom prst="rect">
            <a:avLst/>
          </a:prstGeom>
        </p:spPr>
      </p:pic>
      <p:pic>
        <p:nvPicPr>
          <p:cNvPr id="62" name="Picture 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0A10A7-6F11-4AEA-AD29-48DF8306F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824" y="3407003"/>
            <a:ext cx="1923926" cy="941959"/>
          </a:xfrm>
          <a:prstGeom prst="rect">
            <a:avLst/>
          </a:prstGeom>
        </p:spPr>
      </p:pic>
      <p:pic>
        <p:nvPicPr>
          <p:cNvPr id="96" name="Picture 95" descr="A picture containing wheel&#10;&#10;Description automatically generated">
            <a:extLst>
              <a:ext uri="{FF2B5EF4-FFF2-40B4-BE49-F238E27FC236}">
                <a16:creationId xmlns:a16="http://schemas.microsoft.com/office/drawing/2014/main" id="{F0D2D707-B58D-40A0-8D5F-932658B6A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2526" y="2027381"/>
            <a:ext cx="1819951" cy="494953"/>
          </a:xfrm>
          <a:prstGeom prst="rect">
            <a:avLst/>
          </a:prstGeom>
        </p:spPr>
      </p:pic>
      <p:sp>
        <p:nvSpPr>
          <p:cNvPr id="107" name="Title 3">
            <a:extLst>
              <a:ext uri="{FF2B5EF4-FFF2-40B4-BE49-F238E27FC236}">
                <a16:creationId xmlns:a16="http://schemas.microsoft.com/office/drawing/2014/main" id="{2A60886F-2EFA-4A4D-8CCE-959AE37FB94E}"/>
              </a:ext>
            </a:extLst>
          </p:cNvPr>
          <p:cNvSpPr txBox="1">
            <a:spLocks/>
          </p:cNvSpPr>
          <p:nvPr/>
        </p:nvSpPr>
        <p:spPr>
          <a:xfrm>
            <a:off x="9507586" y="5210683"/>
            <a:ext cx="3079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List current as of 21 Sept 2020</a:t>
            </a:r>
          </a:p>
        </p:txBody>
      </p:sp>
    </p:spTree>
    <p:extLst>
      <p:ext uri="{BB962C8B-B14F-4D97-AF65-F5344CB8AC3E}">
        <p14:creationId xmlns:p14="http://schemas.microsoft.com/office/powerpoint/2010/main" val="187199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41" y="-1615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Sites NOW Solution Provider Supporters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762AC-4C8E-4FF6-95FC-2713F65A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63" y="1542579"/>
            <a:ext cx="2117397" cy="436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DDE0EB-B221-4405-917E-65FB6AFB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64" y="2608497"/>
            <a:ext cx="2417008" cy="4980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0BB75E-3502-4F48-8C79-7A55432DA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28" t="25504" r="12657" b="23077"/>
          <a:stretch/>
        </p:blipFill>
        <p:spPr>
          <a:xfrm>
            <a:off x="8127170" y="4569728"/>
            <a:ext cx="1861215" cy="48250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0AA5ABB-79F6-45D8-BC62-913C7D195B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169" b="28840"/>
          <a:stretch/>
        </p:blipFill>
        <p:spPr>
          <a:xfrm>
            <a:off x="3019529" y="2676935"/>
            <a:ext cx="1493353" cy="436715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986605-0802-485C-86E0-3E88EF226C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601"/>
          <a:stretch/>
        </p:blipFill>
        <p:spPr>
          <a:xfrm>
            <a:off x="10618784" y="4215303"/>
            <a:ext cx="1337510" cy="1211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2CE13-9531-4F42-A20B-2E525D149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69" y="4661002"/>
            <a:ext cx="1744731" cy="2551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A77B86-98F5-48C5-BAEF-738F740C8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11" y="3688484"/>
            <a:ext cx="2077049" cy="304247"/>
          </a:xfrm>
          <a:prstGeom prst="rect">
            <a:avLst/>
          </a:prstGeom>
        </p:spPr>
      </p:pic>
      <p:pic>
        <p:nvPicPr>
          <p:cNvPr id="36" name="Picture 35" descr="A drawing of a face&#10;&#10;Description automatically generated">
            <a:extLst>
              <a:ext uri="{FF2B5EF4-FFF2-40B4-BE49-F238E27FC236}">
                <a16:creationId xmlns:a16="http://schemas.microsoft.com/office/drawing/2014/main" id="{960E6DE0-EC08-443A-9CFD-507632F72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7659" y="5619381"/>
            <a:ext cx="2178693" cy="560142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1E3C4-9162-4BEE-A28F-98654F55A1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1800" y="3676900"/>
            <a:ext cx="1195543" cy="538403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ABA6EE-038B-464A-A68A-4C16283C091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1209" b="22259"/>
          <a:stretch/>
        </p:blipFill>
        <p:spPr>
          <a:xfrm>
            <a:off x="5408924" y="1188581"/>
            <a:ext cx="1398689" cy="790713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7F7C21D9-46C9-43E8-84B0-13BFC3F19C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9164" y="1445657"/>
            <a:ext cx="2233932" cy="535760"/>
          </a:xfrm>
          <a:prstGeom prst="rect">
            <a:avLst/>
          </a:prstGeom>
        </p:spPr>
      </p:pic>
      <p:pic>
        <p:nvPicPr>
          <p:cNvPr id="48" name="Picture 47" descr="A picture containing clock, drawing, light&#10;&#10;Description automatically generated">
            <a:extLst>
              <a:ext uri="{FF2B5EF4-FFF2-40B4-BE49-F238E27FC236}">
                <a16:creationId xmlns:a16="http://schemas.microsoft.com/office/drawing/2014/main" id="{E38C4B17-1D7A-4E3E-BE86-BEDEB12984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593" y="2688242"/>
            <a:ext cx="1857607" cy="472421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22A854-3E90-4287-800A-435C3E03A1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22267" y="2409088"/>
            <a:ext cx="1494611" cy="682323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5224A003-1649-4BE1-B66B-934BC9A59A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2119" y="4480698"/>
            <a:ext cx="1340581" cy="740744"/>
          </a:xfrm>
          <a:prstGeom prst="rect">
            <a:avLst/>
          </a:prstGeom>
        </p:spPr>
      </p:pic>
      <p:pic>
        <p:nvPicPr>
          <p:cNvPr id="54" name="Picture 53" descr="A picture containing sitting, dark, computer, screen&#10;&#10;Description automatically generated">
            <a:extLst>
              <a:ext uri="{FF2B5EF4-FFF2-40B4-BE49-F238E27FC236}">
                <a16:creationId xmlns:a16="http://schemas.microsoft.com/office/drawing/2014/main" id="{20CF1F2D-CE44-427B-BEDC-743A248319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9366" y="3744351"/>
            <a:ext cx="1371516" cy="390044"/>
          </a:xfrm>
          <a:prstGeom prst="rect">
            <a:avLst/>
          </a:prstGeom>
        </p:spPr>
      </p:pic>
      <p:pic>
        <p:nvPicPr>
          <p:cNvPr id="56" name="Picture 55" descr="A picture containing tableware, plate, drawing&#10;&#10;Description automatically generated">
            <a:extLst>
              <a:ext uri="{FF2B5EF4-FFF2-40B4-BE49-F238E27FC236}">
                <a16:creationId xmlns:a16="http://schemas.microsoft.com/office/drawing/2014/main" id="{519302CD-058E-4412-BE7E-F4742AD6D3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65194" y="5632213"/>
            <a:ext cx="1372115" cy="482502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5D65E485-7C9E-4754-8A44-3869C214EF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0331" y="4411623"/>
            <a:ext cx="749585" cy="887858"/>
          </a:xfrm>
          <a:prstGeom prst="rect">
            <a:avLst/>
          </a:prstGeom>
        </p:spPr>
      </p:pic>
      <p:pic>
        <p:nvPicPr>
          <p:cNvPr id="66" name="Picture 65" descr="A close up of a sign&#10;&#10;Description automatically generated">
            <a:extLst>
              <a:ext uri="{FF2B5EF4-FFF2-40B4-BE49-F238E27FC236}">
                <a16:creationId xmlns:a16="http://schemas.microsoft.com/office/drawing/2014/main" id="{7AB7797A-F192-454E-8DCC-C74815DE2A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95704" y="3733613"/>
            <a:ext cx="1940713" cy="323237"/>
          </a:xfrm>
          <a:prstGeom prst="rect">
            <a:avLst/>
          </a:prstGeom>
        </p:spPr>
      </p:pic>
      <p:pic>
        <p:nvPicPr>
          <p:cNvPr id="70" name="Picture 6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3B8DD8-BA26-42ED-81B2-832322A4E9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78749" y="5299481"/>
            <a:ext cx="1477838" cy="825662"/>
          </a:xfrm>
          <a:prstGeom prst="rect">
            <a:avLst/>
          </a:prstGeom>
        </p:spPr>
      </p:pic>
      <p:pic>
        <p:nvPicPr>
          <p:cNvPr id="72" name="Picture 71" descr="A picture containing sitting, track, train&#10;&#10;Description automatically generated">
            <a:extLst>
              <a:ext uri="{FF2B5EF4-FFF2-40B4-BE49-F238E27FC236}">
                <a16:creationId xmlns:a16="http://schemas.microsoft.com/office/drawing/2014/main" id="{E657DAD3-7DF3-448D-B8FB-5806961A7A3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0062" y="3507812"/>
            <a:ext cx="1271729" cy="750809"/>
          </a:xfrm>
          <a:prstGeom prst="rect">
            <a:avLst/>
          </a:prstGeom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5E3A4B49-9CA1-4421-9276-CA29A0221BA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7593" y="1227910"/>
            <a:ext cx="1607958" cy="841498"/>
          </a:xfrm>
          <a:prstGeom prst="rect">
            <a:avLst/>
          </a:prstGeom>
        </p:spPr>
      </p:pic>
      <p:pic>
        <p:nvPicPr>
          <p:cNvPr id="94" name="Picture 9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1BC39A1-62FF-4C2D-B39F-6509DC6C27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24910" y="2551310"/>
            <a:ext cx="1905083" cy="540101"/>
          </a:xfrm>
          <a:prstGeom prst="rect">
            <a:avLst/>
          </a:prstGeom>
        </p:spPr>
      </p:pic>
      <p:pic>
        <p:nvPicPr>
          <p:cNvPr id="106" name="Picture 105" descr="A picture containing food&#10;&#10;Description automatically generated">
            <a:extLst>
              <a:ext uri="{FF2B5EF4-FFF2-40B4-BE49-F238E27FC236}">
                <a16:creationId xmlns:a16="http://schemas.microsoft.com/office/drawing/2014/main" id="{97FF8A41-BE6A-46C2-BA44-62D3647DF67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1002" b="24010"/>
          <a:stretch/>
        </p:blipFill>
        <p:spPr>
          <a:xfrm>
            <a:off x="10428907" y="1340617"/>
            <a:ext cx="1481327" cy="816582"/>
          </a:xfrm>
          <a:prstGeom prst="rect">
            <a:avLst/>
          </a:prstGeom>
        </p:spPr>
      </p:pic>
      <p:sp>
        <p:nvSpPr>
          <p:cNvPr id="107" name="Title 3">
            <a:extLst>
              <a:ext uri="{FF2B5EF4-FFF2-40B4-BE49-F238E27FC236}">
                <a16:creationId xmlns:a16="http://schemas.microsoft.com/office/drawing/2014/main" id="{2A60886F-2EFA-4A4D-8CCE-959AE37FB94E}"/>
              </a:ext>
            </a:extLst>
          </p:cNvPr>
          <p:cNvSpPr txBox="1">
            <a:spLocks/>
          </p:cNvSpPr>
          <p:nvPr/>
        </p:nvSpPr>
        <p:spPr>
          <a:xfrm>
            <a:off x="9507586" y="5210683"/>
            <a:ext cx="3079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rPr>
              <a:t>List current as of 21 Sept 2020</a:t>
            </a:r>
          </a:p>
        </p:txBody>
      </p:sp>
    </p:spTree>
    <p:extLst>
      <p:ext uri="{BB962C8B-B14F-4D97-AF65-F5344CB8AC3E}">
        <p14:creationId xmlns:p14="http://schemas.microsoft.com/office/powerpoint/2010/main" val="145244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589</Words>
  <Application>Microsoft Office PowerPoint</Application>
  <PresentationFormat>Widescreen</PresentationFormat>
  <Paragraphs>102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Why Sites Matter          in 2020</vt:lpstr>
      <vt:lpstr>PowerPoint Presentation</vt:lpstr>
      <vt:lpstr>PowerPoint Presentation</vt:lpstr>
      <vt:lpstr>PowerPoint Presentation</vt:lpstr>
      <vt:lpstr>Ground Rules </vt:lpstr>
      <vt:lpstr>Agenda</vt:lpstr>
      <vt:lpstr>Sites NOW Pharmaceutical Supporters</vt:lpstr>
      <vt:lpstr>Sites NOW CRO Supporters</vt:lpstr>
      <vt:lpstr>Sites NOW Solution Provider Supporters</vt:lpstr>
      <vt:lpstr>PowerPoint Presentation</vt:lpstr>
      <vt:lpstr>Faculty Disclosure</vt:lpstr>
      <vt:lpstr>What is a Site According to ICH-E6 (GCP)?</vt:lpstr>
      <vt:lpstr>Reporting Flow = Traditional “Single” Location</vt:lpstr>
      <vt:lpstr>Was it really a “Single Location”?</vt:lpstr>
      <vt:lpstr>Adding Multiple “Non-Medical” Locations</vt:lpstr>
      <vt:lpstr>Reporting Flow = Sponsor Centric?</vt:lpstr>
      <vt:lpstr>Reporting Flow = Primary Site Centric?</vt:lpstr>
      <vt:lpstr>Not Yet Published Data from SCRS Site Survey</vt:lpstr>
      <vt:lpstr>PowerPoint Presentation</vt:lpstr>
      <vt:lpstr>PowerPoint Presentation</vt:lpstr>
      <vt:lpstr>Why Professional Sites (Still) Matter…To Sponsors/CROs</vt:lpstr>
      <vt:lpstr>Why Professional Sites (Still) Matter…To Communities</vt:lpstr>
      <vt:lpstr>Why Professional Sites (Still) Matter…To Patients/Subjects</vt:lpstr>
      <vt:lpstr>PowerPoint Presentation</vt:lpstr>
      <vt:lpstr>What are your thoughts?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Andrew Dickman</dc:creator>
  <cp:lastModifiedBy>sean soth</cp:lastModifiedBy>
  <cp:revision>41</cp:revision>
  <dcterms:created xsi:type="dcterms:W3CDTF">2018-08-29T18:19:59Z</dcterms:created>
  <dcterms:modified xsi:type="dcterms:W3CDTF">2020-09-22T15:24:44Z</dcterms:modified>
</cp:coreProperties>
</file>